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2"/>
  </p:notesMasterIdLst>
  <p:sldIdLst>
    <p:sldId id="256" r:id="rId2"/>
    <p:sldId id="450" r:id="rId3"/>
    <p:sldId id="375" r:id="rId4"/>
    <p:sldId id="379" r:id="rId5"/>
    <p:sldId id="380" r:id="rId6"/>
    <p:sldId id="381" r:id="rId7"/>
    <p:sldId id="382" r:id="rId8"/>
    <p:sldId id="384" r:id="rId9"/>
    <p:sldId id="455" r:id="rId10"/>
    <p:sldId id="398" r:id="rId11"/>
    <p:sldId id="401" r:id="rId12"/>
    <p:sldId id="399" r:id="rId13"/>
    <p:sldId id="400" r:id="rId14"/>
    <p:sldId id="456" r:id="rId15"/>
    <p:sldId id="385" r:id="rId16"/>
    <p:sldId id="403" r:id="rId17"/>
    <p:sldId id="387" r:id="rId18"/>
    <p:sldId id="389" r:id="rId19"/>
    <p:sldId id="407" r:id="rId20"/>
    <p:sldId id="391" r:id="rId21"/>
    <p:sldId id="392" r:id="rId22"/>
    <p:sldId id="409" r:id="rId23"/>
    <p:sldId id="393" r:id="rId24"/>
    <p:sldId id="451" r:id="rId25"/>
    <p:sldId id="410" r:id="rId26"/>
    <p:sldId id="395" r:id="rId27"/>
    <p:sldId id="423" r:id="rId28"/>
    <p:sldId id="424" r:id="rId29"/>
    <p:sldId id="452" r:id="rId30"/>
    <p:sldId id="415" r:id="rId31"/>
    <p:sldId id="414" r:id="rId32"/>
    <p:sldId id="417" r:id="rId33"/>
    <p:sldId id="420" r:id="rId34"/>
    <p:sldId id="418" r:id="rId35"/>
    <p:sldId id="419" r:id="rId36"/>
    <p:sldId id="434" r:id="rId37"/>
    <p:sldId id="422" r:id="rId38"/>
    <p:sldId id="458" r:id="rId39"/>
    <p:sldId id="459" r:id="rId40"/>
    <p:sldId id="460" r:id="rId41"/>
    <p:sldId id="454" r:id="rId42"/>
    <p:sldId id="457" r:id="rId43"/>
    <p:sldId id="440" r:id="rId44"/>
    <p:sldId id="442" r:id="rId45"/>
    <p:sldId id="445" r:id="rId46"/>
    <p:sldId id="447" r:id="rId47"/>
    <p:sldId id="343" r:id="rId48"/>
    <p:sldId id="438" r:id="rId49"/>
    <p:sldId id="344" r:id="rId50"/>
    <p:sldId id="34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dalrymple" initials="k" lastIdx="7" clrIdx="0"/>
  <p:cmAuthor id="1" name="Brandon Gaudiano" initials="BG" lastIdx="2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59" autoAdjust="0"/>
  </p:normalViewPr>
  <p:slideViewPr>
    <p:cSldViewPr>
      <p:cViewPr>
        <p:scale>
          <a:sx n="60" d="100"/>
          <a:sy n="60" d="100"/>
        </p:scale>
        <p:origin x="-2098" y="-6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file08\kdalrymple$\My%20Documents\Valued%20Living%20Program%20study\ACBS%202016%20analyses\graph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file08\kdalrymple$\My%20Documents\Valued%20Living%20Program%20study\ACBS%202016%20analyses\graph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file08\kdalrymple$\My%20Documents\Valued%20Living%20Program%20study\ACBS%202016%20analyses\graph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file08\kdalrymple$\My%20Documents\Valued%20Living%20Program%20study\ACBS%202016%20analyses\graph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file08\kdalrymple$\My%20Documents\Valued%20Living%20Program%20study\ACBS%202016%20analyses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file08\kdalrymple$\My%20Documents\Valued%20Living%20Program%20study\ACBS%202016%20analyses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file08\kdalrymple$\My%20Documents\Valued%20Living%20Program%20study\ACBS%202016%20analyses\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file08\kdalrymple$\My%20Documents\Valued%20Living%20Program%20study\ACBS%202016%20analyses\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file08\kdalrymple$\My%20Documents\Valued%20Living%20Program%20study\ACBS%202016%20analyses\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file08\kdalrymple$\My%20Documents\Valued%20Living%20Program%20study\ACBS%202016%20analyses\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file08\kdalrymple$\My%20Documents\Valued%20Living%20Program%20study\ACBS%202016%20analyses\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file08\kdalrymple$\My%20Documents\Valued%20Living%20Program%20study\ACBS%202016%20analyses\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file08\kdalrymple$\My%20Documents\Valued%20Living%20Program%20study\ACBS%202016%20analyses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agree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Sheet1!$A$2:$A$8</c:f>
              <c:strCache>
                <c:ptCount val="7"/>
                <c:pt idx="0">
                  <c:v>Overall</c:v>
                </c:pt>
                <c:pt idx="1">
                  <c:v>Helpful</c:v>
                </c:pt>
                <c:pt idx="2">
                  <c:v>Easy to use</c:v>
                </c:pt>
                <c:pt idx="3">
                  <c:v>Made for someone like me</c:v>
                </c:pt>
                <c:pt idx="4">
                  <c:v>Would like to use again</c:v>
                </c:pt>
                <c:pt idx="5">
                  <c:v>Helpful to others</c:v>
                </c:pt>
                <c:pt idx="6">
                  <c:v>Recommend to 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85.7</c:v>
                </c:pt>
                <c:pt idx="3">
                  <c:v>85.7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</c:ser>
        <c:dLbls/>
        <c:shape val="box"/>
        <c:axId val="74151808"/>
        <c:axId val="74153344"/>
        <c:axId val="0"/>
      </c:bar3DChart>
      <c:catAx>
        <c:axId val="74151808"/>
        <c:scaling>
          <c:orientation val="minMax"/>
        </c:scaling>
        <c:axPos val="b"/>
        <c:tickLblPos val="nextTo"/>
        <c:crossAx val="74153344"/>
        <c:crosses val="autoZero"/>
        <c:auto val="1"/>
        <c:lblAlgn val="ctr"/>
        <c:lblOffset val="100"/>
      </c:catAx>
      <c:valAx>
        <c:axId val="74153344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74151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650469038592373"/>
          <c:y val="0.35249050864976156"/>
          <c:w val="9.4236050354816872E-2"/>
          <c:h val="0.17155354562111969"/>
        </c:manualLayout>
      </c:layout>
    </c:legend>
    <c:plotVisOnly val="1"/>
    <c:dispBlanksAs val="gap"/>
  </c:chart>
  <c:txPr>
    <a:bodyPr/>
    <a:lstStyle/>
    <a:p>
      <a:pPr>
        <a:defRPr sz="1800" baseline="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AAQ!$B$10:$C$10</c:f>
              <c:strCache>
                <c:ptCount val="2"/>
                <c:pt idx="0">
                  <c:v>preAAQ</c:v>
                </c:pt>
                <c:pt idx="1">
                  <c:v>postAAQ</c:v>
                </c:pt>
              </c:strCache>
            </c:strRef>
          </c:cat>
          <c:val>
            <c:numRef>
              <c:f>AAQ!$B$11:$C$11</c:f>
              <c:numCache>
                <c:formatCode>General</c:formatCode>
                <c:ptCount val="2"/>
                <c:pt idx="0">
                  <c:v>48</c:v>
                </c:pt>
                <c:pt idx="1">
                  <c:v>46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strRef>
              <c:f>AAQ!$B$10:$C$10</c:f>
              <c:strCache>
                <c:ptCount val="2"/>
                <c:pt idx="0">
                  <c:v>preAAQ</c:v>
                </c:pt>
                <c:pt idx="1">
                  <c:v>postAAQ</c:v>
                </c:pt>
              </c:strCache>
            </c:strRef>
          </c:cat>
          <c:val>
            <c:numRef>
              <c:f>AAQ!$B$12:$C$12</c:f>
              <c:numCache>
                <c:formatCode>General</c:formatCode>
                <c:ptCount val="2"/>
                <c:pt idx="0">
                  <c:v>24</c:v>
                </c:pt>
                <c:pt idx="1">
                  <c:v>26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strRef>
              <c:f>AAQ!$B$10:$C$10</c:f>
              <c:strCache>
                <c:ptCount val="2"/>
                <c:pt idx="0">
                  <c:v>preAAQ</c:v>
                </c:pt>
                <c:pt idx="1">
                  <c:v>postAAQ</c:v>
                </c:pt>
              </c:strCache>
            </c:strRef>
          </c:cat>
          <c:val>
            <c:numRef>
              <c:f>AAQ!$B$13:$C$13</c:f>
              <c:numCache>
                <c:formatCode>General</c:formatCode>
                <c:ptCount val="2"/>
                <c:pt idx="0">
                  <c:v>26</c:v>
                </c:pt>
                <c:pt idx="1">
                  <c:v>23</c:v>
                </c:pt>
              </c:numCache>
            </c:numRef>
          </c:val>
        </c:ser>
        <c:dLbls/>
        <c:marker val="1"/>
        <c:axId val="75193728"/>
        <c:axId val="75216000"/>
      </c:lineChart>
      <c:catAx>
        <c:axId val="75193728"/>
        <c:scaling>
          <c:orientation val="minMax"/>
        </c:scaling>
        <c:axPos val="b"/>
        <c:tickLblPos val="nextTo"/>
        <c:crossAx val="75216000"/>
        <c:crosses val="autoZero"/>
        <c:auto val="1"/>
        <c:lblAlgn val="ctr"/>
        <c:lblOffset val="100"/>
      </c:catAx>
      <c:valAx>
        <c:axId val="75216000"/>
        <c:scaling>
          <c:orientation val="minMax"/>
        </c:scaling>
        <c:axPos val="l"/>
        <c:majorGridlines/>
        <c:numFmt formatCode="General" sourceLinked="1"/>
        <c:tickLblPos val="nextTo"/>
        <c:crossAx val="751937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clarity!$B$1:$E$1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clarity!$B$2:$E$2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strRef>
              <c:f>clarity!$B$1:$E$1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clarity!$B$3:$E$3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strRef>
              <c:f>clarity!$B$1:$E$1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clarity!$B$4:$E$4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</c:ser>
        <c:ser>
          <c:idx val="3"/>
          <c:order val="3"/>
          <c:marker>
            <c:symbol val="none"/>
          </c:marker>
          <c:cat>
            <c:strRef>
              <c:f>clarity!$B$1:$E$1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clarity!$B$5:$E$5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dLbls/>
        <c:marker val="1"/>
        <c:axId val="75346688"/>
        <c:axId val="75348224"/>
      </c:lineChart>
      <c:catAx>
        <c:axId val="75346688"/>
        <c:scaling>
          <c:orientation val="minMax"/>
        </c:scaling>
        <c:axPos val="b"/>
        <c:tickLblPos val="nextTo"/>
        <c:crossAx val="75348224"/>
        <c:crosses val="autoZero"/>
        <c:auto val="1"/>
        <c:lblAlgn val="ctr"/>
        <c:lblOffset val="100"/>
      </c:catAx>
      <c:valAx>
        <c:axId val="75348224"/>
        <c:scaling>
          <c:orientation val="minMax"/>
        </c:scaling>
        <c:axPos val="l"/>
        <c:majorGridlines/>
        <c:numFmt formatCode="General" sourceLinked="1"/>
        <c:tickLblPos val="nextTo"/>
        <c:crossAx val="7534668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clarity!$B$11:$E$11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clarity!$B$12:$E$12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strRef>
              <c:f>clarity!$B$11:$E$11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clarity!$B$13:$E$13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strRef>
              <c:f>clarity!$B$11:$E$11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clarity!$B$14:$E$14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/>
        <c:marker val="1"/>
        <c:axId val="75256192"/>
        <c:axId val="75257728"/>
      </c:lineChart>
      <c:catAx>
        <c:axId val="75256192"/>
        <c:scaling>
          <c:orientation val="minMax"/>
        </c:scaling>
        <c:axPos val="b"/>
        <c:tickLblPos val="nextTo"/>
        <c:crossAx val="75257728"/>
        <c:crosses val="autoZero"/>
        <c:auto val="1"/>
        <c:lblAlgn val="ctr"/>
        <c:lblOffset val="100"/>
      </c:catAx>
      <c:valAx>
        <c:axId val="75257728"/>
        <c:scaling>
          <c:orientation val="minMax"/>
        </c:scaling>
        <c:axPos val="l"/>
        <c:majorGridlines/>
        <c:numFmt formatCode="General" sourceLinked="1"/>
        <c:tickLblPos val="nextTo"/>
        <c:crossAx val="7525619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satisfaction!$B$1:$E$1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satisfaction!$B$2:$E$2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strRef>
              <c:f>satisfaction!$B$1:$E$1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satisfaction!$B$3:$E$3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strRef>
              <c:f>satisfaction!$B$1:$E$1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satisfaction!$B$4:$E$4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</c:ser>
        <c:ser>
          <c:idx val="3"/>
          <c:order val="3"/>
          <c:marker>
            <c:symbol val="none"/>
          </c:marker>
          <c:cat>
            <c:strRef>
              <c:f>satisfaction!$B$1:$E$1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satisfaction!$B$5:$E$5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dLbls/>
        <c:marker val="1"/>
        <c:axId val="75384320"/>
        <c:axId val="75385856"/>
      </c:lineChart>
      <c:catAx>
        <c:axId val="75384320"/>
        <c:scaling>
          <c:orientation val="minMax"/>
        </c:scaling>
        <c:axPos val="b"/>
        <c:tickLblPos val="nextTo"/>
        <c:crossAx val="75385856"/>
        <c:crosses val="autoZero"/>
        <c:auto val="1"/>
        <c:lblAlgn val="ctr"/>
        <c:lblOffset val="100"/>
      </c:catAx>
      <c:valAx>
        <c:axId val="75385856"/>
        <c:scaling>
          <c:orientation val="minMax"/>
        </c:scaling>
        <c:axPos val="l"/>
        <c:majorGridlines/>
        <c:numFmt formatCode="General" sourceLinked="1"/>
        <c:tickLblPos val="nextTo"/>
        <c:crossAx val="7538432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satisfaction!$B$12:$E$12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satisfaction!$B$13:$E$13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strRef>
              <c:f>satisfaction!$B$12:$E$12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satisfaction!$B$14:$E$14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strRef>
              <c:f>satisfaction!$B$12:$E$12</c:f>
              <c:strCache>
                <c:ptCount val="4"/>
                <c:pt idx="0">
                  <c:v>Session1</c:v>
                </c:pt>
                <c:pt idx="1">
                  <c:v>Session2</c:v>
                </c:pt>
                <c:pt idx="2">
                  <c:v>Session3</c:v>
                </c:pt>
                <c:pt idx="3">
                  <c:v>Session4</c:v>
                </c:pt>
              </c:strCache>
            </c:strRef>
          </c:cat>
          <c:val>
            <c:numRef>
              <c:f>satisfaction!$B$15:$E$15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dLbls/>
        <c:marker val="1"/>
        <c:axId val="75424896"/>
        <c:axId val="75426432"/>
      </c:lineChart>
      <c:catAx>
        <c:axId val="75424896"/>
        <c:scaling>
          <c:orientation val="minMax"/>
        </c:scaling>
        <c:axPos val="b"/>
        <c:tickLblPos val="nextTo"/>
        <c:crossAx val="75426432"/>
        <c:crosses val="autoZero"/>
        <c:auto val="1"/>
        <c:lblAlgn val="ctr"/>
        <c:lblOffset val="100"/>
      </c:catAx>
      <c:valAx>
        <c:axId val="75426432"/>
        <c:scaling>
          <c:orientation val="minMax"/>
        </c:scaling>
        <c:axPos val="l"/>
        <c:majorGridlines/>
        <c:numFmt formatCode="General" sourceLinked="1"/>
        <c:tickLblPos val="nextTo"/>
        <c:crossAx val="754248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'pre-post'!$B$1</c:f>
              <c:strCache>
                <c:ptCount val="1"/>
                <c:pt idx="0">
                  <c:v>pre</c:v>
                </c:pt>
              </c:strCache>
            </c:strRef>
          </c:tx>
          <c:cat>
            <c:strRef>
              <c:f>'pre-post'!$A$2:$A$3</c:f>
              <c:strCache>
                <c:ptCount val="2"/>
                <c:pt idx="0">
                  <c:v>CUDOS</c:v>
                </c:pt>
                <c:pt idx="1">
                  <c:v>CUXOS</c:v>
                </c:pt>
              </c:strCache>
            </c:strRef>
          </c:cat>
          <c:val>
            <c:numRef>
              <c:f>'pre-post'!$B$2:$B$3</c:f>
              <c:numCache>
                <c:formatCode>General</c:formatCode>
                <c:ptCount val="2"/>
                <c:pt idx="0">
                  <c:v>41.07</c:v>
                </c:pt>
                <c:pt idx="1">
                  <c:v>54.5</c:v>
                </c:pt>
              </c:numCache>
            </c:numRef>
          </c:val>
        </c:ser>
        <c:ser>
          <c:idx val="1"/>
          <c:order val="1"/>
          <c:tx>
            <c:strRef>
              <c:f>'pre-post'!$C$1</c:f>
              <c:strCache>
                <c:ptCount val="1"/>
                <c:pt idx="0">
                  <c:v>post</c:v>
                </c:pt>
              </c:strCache>
            </c:strRef>
          </c:tx>
          <c:cat>
            <c:strRef>
              <c:f>'pre-post'!$A$2:$A$3</c:f>
              <c:strCache>
                <c:ptCount val="2"/>
                <c:pt idx="0">
                  <c:v>CUDOS</c:v>
                </c:pt>
                <c:pt idx="1">
                  <c:v>CUXOS</c:v>
                </c:pt>
              </c:strCache>
            </c:strRef>
          </c:cat>
          <c:val>
            <c:numRef>
              <c:f>'pre-post'!$C$2:$C$3</c:f>
              <c:numCache>
                <c:formatCode>General</c:formatCode>
                <c:ptCount val="2"/>
                <c:pt idx="0">
                  <c:v>41.230000000000011</c:v>
                </c:pt>
                <c:pt idx="1">
                  <c:v>53.57</c:v>
                </c:pt>
              </c:numCache>
            </c:numRef>
          </c:val>
        </c:ser>
        <c:dLbls/>
        <c:axId val="74294016"/>
        <c:axId val="74295552"/>
      </c:barChart>
      <c:catAx>
        <c:axId val="74294016"/>
        <c:scaling>
          <c:orientation val="minMax"/>
        </c:scaling>
        <c:axPos val="b"/>
        <c:majorTickMark val="none"/>
        <c:tickLblPos val="nextTo"/>
        <c:crossAx val="74295552"/>
        <c:crosses val="autoZero"/>
        <c:auto val="1"/>
        <c:lblAlgn val="ctr"/>
        <c:lblOffset val="100"/>
      </c:catAx>
      <c:valAx>
        <c:axId val="742955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42940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'pre-post'!$A$4:$A$6</c:f>
              <c:strCache>
                <c:ptCount val="3"/>
                <c:pt idx="0">
                  <c:v>VQ progress</c:v>
                </c:pt>
                <c:pt idx="1">
                  <c:v>VQ obstruction</c:v>
                </c:pt>
                <c:pt idx="2">
                  <c:v>VQ total</c:v>
                </c:pt>
              </c:strCache>
            </c:strRef>
          </c:cat>
          <c:val>
            <c:numRef>
              <c:f>'pre-post'!$B$4:$B$6</c:f>
              <c:numCache>
                <c:formatCode>General</c:formatCode>
                <c:ptCount val="3"/>
                <c:pt idx="0">
                  <c:v>19.5</c:v>
                </c:pt>
                <c:pt idx="1">
                  <c:v>23</c:v>
                </c:pt>
                <c:pt idx="2">
                  <c:v>36.5</c:v>
                </c:pt>
              </c:numCache>
            </c:numRef>
          </c:val>
        </c:ser>
        <c:ser>
          <c:idx val="1"/>
          <c:order val="1"/>
          <c:cat>
            <c:strRef>
              <c:f>'pre-post'!$A$4:$A$6</c:f>
              <c:strCache>
                <c:ptCount val="3"/>
                <c:pt idx="0">
                  <c:v>VQ progress</c:v>
                </c:pt>
                <c:pt idx="1">
                  <c:v>VQ obstruction</c:v>
                </c:pt>
                <c:pt idx="2">
                  <c:v>VQ total</c:v>
                </c:pt>
              </c:strCache>
            </c:strRef>
          </c:cat>
          <c:val>
            <c:numRef>
              <c:f>'pre-post'!$C$4:$C$6</c:f>
              <c:numCache>
                <c:formatCode>General</c:formatCode>
                <c:ptCount val="3"/>
                <c:pt idx="0">
                  <c:v>20.57</c:v>
                </c:pt>
                <c:pt idx="1">
                  <c:v>20.57</c:v>
                </c:pt>
                <c:pt idx="2">
                  <c:v>40</c:v>
                </c:pt>
              </c:numCache>
            </c:numRef>
          </c:val>
        </c:ser>
        <c:dLbls/>
        <c:axId val="72625536"/>
        <c:axId val="72631424"/>
      </c:barChart>
      <c:catAx>
        <c:axId val="72625536"/>
        <c:scaling>
          <c:orientation val="minMax"/>
        </c:scaling>
        <c:axPos val="b"/>
        <c:tickLblPos val="nextTo"/>
        <c:crossAx val="72631424"/>
        <c:crosses val="autoZero"/>
        <c:auto val="1"/>
        <c:lblAlgn val="ctr"/>
        <c:lblOffset val="100"/>
      </c:catAx>
      <c:valAx>
        <c:axId val="72631424"/>
        <c:scaling>
          <c:orientation val="minMax"/>
        </c:scaling>
        <c:axPos val="l"/>
        <c:majorGridlines/>
        <c:numFmt formatCode="General" sourceLinked="1"/>
        <c:tickLblPos val="nextTo"/>
        <c:crossAx val="7262553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 baseline="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>
        <c:manualLayout>
          <c:layoutTarget val="inner"/>
          <c:xMode val="edge"/>
          <c:yMode val="edge"/>
          <c:x val="8.237386993292499E-2"/>
          <c:y val="1.5783823243804701E-2"/>
          <c:w val="0.84130662486633578"/>
          <c:h val="0.9032013739396455"/>
        </c:manualLayout>
      </c:layout>
      <c:barChart>
        <c:barDir val="col"/>
        <c:grouping val="clustered"/>
        <c:ser>
          <c:idx val="0"/>
          <c:order val="0"/>
          <c:tx>
            <c:strRef>
              <c:f>'pre-post'!$A$7</c:f>
              <c:strCache>
                <c:ptCount val="1"/>
                <c:pt idx="0">
                  <c:v>AAQ-II</c:v>
                </c:pt>
              </c:strCache>
            </c:strRef>
          </c:tx>
          <c:val>
            <c:numRef>
              <c:f>'pre-post'!$B$7:$C$7</c:f>
              <c:numCache>
                <c:formatCode>General</c:formatCode>
                <c:ptCount val="2"/>
                <c:pt idx="0">
                  <c:v>34.379999999999995</c:v>
                </c:pt>
                <c:pt idx="1">
                  <c:v>32.57</c:v>
                </c:pt>
              </c:numCache>
            </c:numRef>
          </c:val>
        </c:ser>
        <c:dLbls/>
        <c:axId val="72664192"/>
        <c:axId val="72665728"/>
      </c:barChart>
      <c:catAx>
        <c:axId val="72664192"/>
        <c:scaling>
          <c:orientation val="minMax"/>
        </c:scaling>
        <c:axPos val="b"/>
        <c:tickLblPos val="nextTo"/>
        <c:crossAx val="72665728"/>
        <c:crosses val="autoZero"/>
        <c:auto val="1"/>
        <c:lblAlgn val="ctr"/>
        <c:lblOffset val="100"/>
      </c:catAx>
      <c:valAx>
        <c:axId val="72665728"/>
        <c:scaling>
          <c:orientation val="minMax"/>
          <c:min val="7"/>
        </c:scaling>
        <c:axPos val="l"/>
        <c:majorGridlines/>
        <c:numFmt formatCode="General" sourceLinked="1"/>
        <c:tickLblPos val="nextTo"/>
        <c:crossAx val="72664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CUDOS!$B$1:$C$1</c:f>
              <c:strCache>
                <c:ptCount val="2"/>
                <c:pt idx="0">
                  <c:v>preCUDOS</c:v>
                </c:pt>
                <c:pt idx="1">
                  <c:v>postCUDOS</c:v>
                </c:pt>
              </c:strCache>
            </c:strRef>
          </c:cat>
          <c:val>
            <c:numRef>
              <c:f>CUDOS!$B$2:$C$2</c:f>
              <c:numCache>
                <c:formatCode>General</c:formatCode>
                <c:ptCount val="2"/>
                <c:pt idx="0">
                  <c:v>62</c:v>
                </c:pt>
                <c:pt idx="1">
                  <c:v>46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strRef>
              <c:f>CUDOS!$B$1:$C$1</c:f>
              <c:strCache>
                <c:ptCount val="2"/>
                <c:pt idx="0">
                  <c:v>preCUDOS</c:v>
                </c:pt>
                <c:pt idx="1">
                  <c:v>postCUDOS</c:v>
                </c:pt>
              </c:strCache>
            </c:strRef>
          </c:cat>
          <c:val>
            <c:numRef>
              <c:f>CUDOS!$B$3:$C$3</c:f>
              <c:numCache>
                <c:formatCode>General</c:formatCode>
                <c:ptCount val="2"/>
                <c:pt idx="0">
                  <c:v>54</c:v>
                </c:pt>
                <c:pt idx="1">
                  <c:v>42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strRef>
              <c:f>CUDOS!$B$1:$C$1</c:f>
              <c:strCache>
                <c:ptCount val="2"/>
                <c:pt idx="0">
                  <c:v>preCUDOS</c:v>
                </c:pt>
                <c:pt idx="1">
                  <c:v>postCUDOS</c:v>
                </c:pt>
              </c:strCache>
            </c:strRef>
          </c:cat>
          <c:val>
            <c:numRef>
              <c:f>CUDOS!$B$4:$C$4</c:f>
              <c:numCache>
                <c:formatCode>General</c:formatCode>
                <c:ptCount val="2"/>
                <c:pt idx="0">
                  <c:v>33</c:v>
                </c:pt>
                <c:pt idx="1">
                  <c:v>41</c:v>
                </c:pt>
              </c:numCache>
            </c:numRef>
          </c:val>
        </c:ser>
        <c:ser>
          <c:idx val="3"/>
          <c:order val="3"/>
          <c:marker>
            <c:symbol val="none"/>
          </c:marker>
          <c:cat>
            <c:strRef>
              <c:f>CUDOS!$B$1:$C$1</c:f>
              <c:strCache>
                <c:ptCount val="2"/>
                <c:pt idx="0">
                  <c:v>preCUDOS</c:v>
                </c:pt>
                <c:pt idx="1">
                  <c:v>postCUDOS</c:v>
                </c:pt>
              </c:strCache>
            </c:strRef>
          </c:cat>
          <c:val>
            <c:numRef>
              <c:f>CUDOS!$B$5:$C$5</c:f>
              <c:numCache>
                <c:formatCode>General</c:formatCode>
                <c:ptCount val="2"/>
                <c:pt idx="0">
                  <c:v>27</c:v>
                </c:pt>
                <c:pt idx="1">
                  <c:v>61</c:v>
                </c:pt>
              </c:numCache>
            </c:numRef>
          </c:val>
        </c:ser>
        <c:dLbls/>
        <c:marker val="1"/>
        <c:axId val="75012352"/>
        <c:axId val="75022336"/>
      </c:lineChart>
      <c:catAx>
        <c:axId val="75012352"/>
        <c:scaling>
          <c:orientation val="minMax"/>
        </c:scaling>
        <c:axPos val="b"/>
        <c:tickLblPos val="nextTo"/>
        <c:crossAx val="75022336"/>
        <c:crosses val="autoZero"/>
        <c:auto val="1"/>
        <c:lblAlgn val="ctr"/>
        <c:lblOffset val="100"/>
      </c:catAx>
      <c:valAx>
        <c:axId val="75022336"/>
        <c:scaling>
          <c:orientation val="minMax"/>
        </c:scaling>
        <c:axPos val="l"/>
        <c:majorGridlines/>
        <c:numFmt formatCode="General" sourceLinked="1"/>
        <c:tickLblPos val="nextTo"/>
        <c:crossAx val="7501235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CUDOS!$B$11:$C$11</c:f>
              <c:strCache>
                <c:ptCount val="2"/>
                <c:pt idx="0">
                  <c:v>preCUDOS</c:v>
                </c:pt>
                <c:pt idx="1">
                  <c:v>postCUDOS</c:v>
                </c:pt>
              </c:strCache>
            </c:strRef>
          </c:cat>
          <c:val>
            <c:numRef>
              <c:f>CUDOS!$B$12:$C$12</c:f>
              <c:numCache>
                <c:formatCode>General</c:formatCode>
                <c:ptCount val="2"/>
                <c:pt idx="0">
                  <c:v>57</c:v>
                </c:pt>
                <c:pt idx="1">
                  <c:v>55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strRef>
              <c:f>CUDOS!$B$11:$C$11</c:f>
              <c:strCache>
                <c:ptCount val="2"/>
                <c:pt idx="0">
                  <c:v>preCUDOS</c:v>
                </c:pt>
                <c:pt idx="1">
                  <c:v>postCUDOS</c:v>
                </c:pt>
              </c:strCache>
            </c:strRef>
          </c:cat>
          <c:val>
            <c:numRef>
              <c:f>CUDOS!$B$13:$C$13</c:f>
              <c:numCache>
                <c:formatCode>General</c:formatCode>
                <c:ptCount val="2"/>
                <c:pt idx="0">
                  <c:v>21</c:v>
                </c:pt>
                <c:pt idx="1">
                  <c:v>22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strRef>
              <c:f>CUDOS!$B$11:$C$11</c:f>
              <c:strCache>
                <c:ptCount val="2"/>
                <c:pt idx="0">
                  <c:v>preCUDOS</c:v>
                </c:pt>
                <c:pt idx="1">
                  <c:v>postCUDOS</c:v>
                </c:pt>
              </c:strCache>
            </c:strRef>
          </c:cat>
          <c:val>
            <c:numRef>
              <c:f>CUDOS!$B$14:$C$14</c:f>
              <c:numCache>
                <c:formatCode>General</c:formatCode>
                <c:ptCount val="2"/>
                <c:pt idx="0">
                  <c:v>26</c:v>
                </c:pt>
                <c:pt idx="1">
                  <c:v>22</c:v>
                </c:pt>
              </c:numCache>
            </c:numRef>
          </c:val>
        </c:ser>
        <c:dLbls/>
        <c:marker val="1"/>
        <c:axId val="75057024"/>
        <c:axId val="75058560"/>
      </c:lineChart>
      <c:catAx>
        <c:axId val="75057024"/>
        <c:scaling>
          <c:orientation val="minMax"/>
        </c:scaling>
        <c:axPos val="b"/>
        <c:tickLblPos val="nextTo"/>
        <c:crossAx val="75058560"/>
        <c:crosses val="autoZero"/>
        <c:auto val="1"/>
        <c:lblAlgn val="ctr"/>
        <c:lblOffset val="100"/>
      </c:catAx>
      <c:valAx>
        <c:axId val="75058560"/>
        <c:scaling>
          <c:orientation val="minMax"/>
        </c:scaling>
        <c:axPos val="l"/>
        <c:majorGridlines/>
        <c:numFmt formatCode="General" sourceLinked="1"/>
        <c:tickLblPos val="nextTo"/>
        <c:crossAx val="750570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'VQ total'!$B$1:$C$1</c:f>
              <c:strCache>
                <c:ptCount val="2"/>
                <c:pt idx="0">
                  <c:v>preVQT</c:v>
                </c:pt>
                <c:pt idx="1">
                  <c:v>postVQT</c:v>
                </c:pt>
              </c:strCache>
            </c:strRef>
          </c:cat>
          <c:val>
            <c:numRef>
              <c:f>'VQ total'!$B$2:$C$2</c:f>
              <c:numCache>
                <c:formatCode>General</c:formatCode>
                <c:ptCount val="2"/>
                <c:pt idx="0">
                  <c:v>17</c:v>
                </c:pt>
                <c:pt idx="1">
                  <c:v>37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strRef>
              <c:f>'VQ total'!$B$1:$C$1</c:f>
              <c:strCache>
                <c:ptCount val="2"/>
                <c:pt idx="0">
                  <c:v>preVQT</c:v>
                </c:pt>
                <c:pt idx="1">
                  <c:v>postVQT</c:v>
                </c:pt>
              </c:strCache>
            </c:strRef>
          </c:cat>
          <c:val>
            <c:numRef>
              <c:f>'VQ total'!$B$3:$C$3</c:f>
              <c:numCache>
                <c:formatCode>General</c:formatCode>
                <c:ptCount val="2"/>
                <c:pt idx="0">
                  <c:v>25</c:v>
                </c:pt>
                <c:pt idx="1">
                  <c:v>31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strRef>
              <c:f>'VQ total'!$B$1:$C$1</c:f>
              <c:strCache>
                <c:ptCount val="2"/>
                <c:pt idx="0">
                  <c:v>preVQT</c:v>
                </c:pt>
                <c:pt idx="1">
                  <c:v>postVQT</c:v>
                </c:pt>
              </c:strCache>
            </c:strRef>
          </c:cat>
          <c:val>
            <c:numRef>
              <c:f>'VQ total'!$B$4:$C$4</c:f>
              <c:numCache>
                <c:formatCode>General</c:formatCode>
                <c:ptCount val="2"/>
                <c:pt idx="0">
                  <c:v>51</c:v>
                </c:pt>
                <c:pt idx="1">
                  <c:v>44</c:v>
                </c:pt>
              </c:numCache>
            </c:numRef>
          </c:val>
        </c:ser>
        <c:ser>
          <c:idx val="3"/>
          <c:order val="3"/>
          <c:marker>
            <c:symbol val="none"/>
          </c:marker>
          <c:cat>
            <c:strRef>
              <c:f>'VQ total'!$B$1:$C$1</c:f>
              <c:strCache>
                <c:ptCount val="2"/>
                <c:pt idx="0">
                  <c:v>preVQT</c:v>
                </c:pt>
                <c:pt idx="1">
                  <c:v>postVQT</c:v>
                </c:pt>
              </c:strCache>
            </c:strRef>
          </c:cat>
          <c:val>
            <c:numRef>
              <c:f>'VQ total'!$B$5:$C$5</c:f>
              <c:numCache>
                <c:formatCode>General</c:formatCode>
                <c:ptCount val="2"/>
                <c:pt idx="0">
                  <c:v>46</c:v>
                </c:pt>
                <c:pt idx="1">
                  <c:v>30</c:v>
                </c:pt>
              </c:numCache>
            </c:numRef>
          </c:val>
        </c:ser>
        <c:dLbls/>
        <c:marker val="1"/>
        <c:axId val="75119616"/>
        <c:axId val="75133696"/>
      </c:lineChart>
      <c:catAx>
        <c:axId val="75119616"/>
        <c:scaling>
          <c:orientation val="minMax"/>
        </c:scaling>
        <c:axPos val="b"/>
        <c:tickLblPos val="nextTo"/>
        <c:crossAx val="75133696"/>
        <c:crosses val="autoZero"/>
        <c:auto val="1"/>
        <c:lblAlgn val="ctr"/>
        <c:lblOffset val="100"/>
      </c:catAx>
      <c:valAx>
        <c:axId val="75133696"/>
        <c:scaling>
          <c:orientation val="minMax"/>
        </c:scaling>
        <c:axPos val="l"/>
        <c:majorGridlines/>
        <c:numFmt formatCode="General" sourceLinked="1"/>
        <c:tickLblPos val="nextTo"/>
        <c:crossAx val="751196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'VQ total'!$B$10:$C$10</c:f>
              <c:strCache>
                <c:ptCount val="2"/>
                <c:pt idx="0">
                  <c:v>preVQT</c:v>
                </c:pt>
                <c:pt idx="1">
                  <c:v>postVQT</c:v>
                </c:pt>
              </c:strCache>
            </c:strRef>
          </c:cat>
          <c:val>
            <c:numRef>
              <c:f>'VQ total'!$B$11:$C$11</c:f>
              <c:numCache>
                <c:formatCode>General</c:formatCode>
                <c:ptCount val="2"/>
                <c:pt idx="0">
                  <c:v>13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strRef>
              <c:f>'VQ total'!$B$10:$C$10</c:f>
              <c:strCache>
                <c:ptCount val="2"/>
                <c:pt idx="0">
                  <c:v>preVQT</c:v>
                </c:pt>
                <c:pt idx="1">
                  <c:v>postVQT</c:v>
                </c:pt>
              </c:strCache>
            </c:strRef>
          </c:cat>
          <c:val>
            <c:numRef>
              <c:f>'VQ total'!$B$12:$C$12</c:f>
              <c:numCache>
                <c:formatCode>General</c:formatCode>
                <c:ptCount val="2"/>
                <c:pt idx="0">
                  <c:v>52</c:v>
                </c:pt>
                <c:pt idx="1">
                  <c:v>52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strRef>
              <c:f>'VQ total'!$B$10:$C$10</c:f>
              <c:strCache>
                <c:ptCount val="2"/>
                <c:pt idx="0">
                  <c:v>preVQT</c:v>
                </c:pt>
                <c:pt idx="1">
                  <c:v>postVQT</c:v>
                </c:pt>
              </c:strCache>
            </c:strRef>
          </c:cat>
          <c:val>
            <c:numRef>
              <c:f>'VQ total'!$B$13:$C$13</c:f>
              <c:numCache>
                <c:formatCode>General</c:formatCode>
                <c:ptCount val="2"/>
                <c:pt idx="0">
                  <c:v>62</c:v>
                </c:pt>
                <c:pt idx="1">
                  <c:v>64</c:v>
                </c:pt>
              </c:numCache>
            </c:numRef>
          </c:val>
        </c:ser>
        <c:dLbls/>
        <c:marker val="1"/>
        <c:axId val="75147904"/>
        <c:axId val="75161984"/>
      </c:lineChart>
      <c:catAx>
        <c:axId val="75147904"/>
        <c:scaling>
          <c:orientation val="minMax"/>
        </c:scaling>
        <c:axPos val="b"/>
        <c:tickLblPos val="nextTo"/>
        <c:crossAx val="75161984"/>
        <c:crosses val="autoZero"/>
        <c:auto val="1"/>
        <c:lblAlgn val="ctr"/>
        <c:lblOffset val="100"/>
      </c:catAx>
      <c:valAx>
        <c:axId val="75161984"/>
        <c:scaling>
          <c:orientation val="minMax"/>
        </c:scaling>
        <c:axPos val="l"/>
        <c:majorGridlines/>
        <c:numFmt formatCode="General" sourceLinked="1"/>
        <c:tickLblPos val="nextTo"/>
        <c:crossAx val="7514790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AAQ!$B$1:$C$1</c:f>
              <c:strCache>
                <c:ptCount val="2"/>
                <c:pt idx="0">
                  <c:v>preAAQ</c:v>
                </c:pt>
                <c:pt idx="1">
                  <c:v>postAAQ</c:v>
                </c:pt>
              </c:strCache>
            </c:strRef>
          </c:cat>
          <c:val>
            <c:numRef>
              <c:f>AAQ!$B$2:$C$2</c:f>
              <c:numCache>
                <c:formatCode>General</c:formatCode>
                <c:ptCount val="2"/>
                <c:pt idx="0">
                  <c:v>48</c:v>
                </c:pt>
                <c:pt idx="1">
                  <c:v>49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strRef>
              <c:f>AAQ!$B$1:$C$1</c:f>
              <c:strCache>
                <c:ptCount val="2"/>
                <c:pt idx="0">
                  <c:v>preAAQ</c:v>
                </c:pt>
                <c:pt idx="1">
                  <c:v>postAAQ</c:v>
                </c:pt>
              </c:strCache>
            </c:strRef>
          </c:cat>
          <c:val>
            <c:numRef>
              <c:f>AAQ!$B$3:$C$3</c:f>
              <c:numCache>
                <c:formatCode>General</c:formatCode>
                <c:ptCount val="2"/>
                <c:pt idx="0">
                  <c:v>47</c:v>
                </c:pt>
                <c:pt idx="1">
                  <c:v>35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strRef>
              <c:f>AAQ!$B$1:$C$1</c:f>
              <c:strCache>
                <c:ptCount val="2"/>
                <c:pt idx="0">
                  <c:v>preAAQ</c:v>
                </c:pt>
                <c:pt idx="1">
                  <c:v>postAAQ</c:v>
                </c:pt>
              </c:strCache>
            </c:strRef>
          </c:cat>
          <c:val>
            <c:numRef>
              <c:f>AAQ!$B$4:$C$4</c:f>
              <c:numCache>
                <c:formatCode>General</c:formatCode>
                <c:ptCount val="2"/>
                <c:pt idx="0">
                  <c:v>26</c:v>
                </c:pt>
                <c:pt idx="1">
                  <c:v>14</c:v>
                </c:pt>
              </c:numCache>
            </c:numRef>
          </c:val>
        </c:ser>
        <c:ser>
          <c:idx val="3"/>
          <c:order val="3"/>
          <c:marker>
            <c:symbol val="none"/>
          </c:marker>
          <c:cat>
            <c:strRef>
              <c:f>AAQ!$B$1:$C$1</c:f>
              <c:strCache>
                <c:ptCount val="2"/>
                <c:pt idx="0">
                  <c:v>preAAQ</c:v>
                </c:pt>
                <c:pt idx="1">
                  <c:v>postAAQ</c:v>
                </c:pt>
              </c:strCache>
            </c:strRef>
          </c:cat>
          <c:val>
            <c:numRef>
              <c:f>AAQ!$B$5:$C$5</c:f>
              <c:numCache>
                <c:formatCode>General</c:formatCode>
                <c:ptCount val="2"/>
                <c:pt idx="0">
                  <c:v>26</c:v>
                </c:pt>
                <c:pt idx="1">
                  <c:v>35</c:v>
                </c:pt>
              </c:numCache>
            </c:numRef>
          </c:val>
        </c:ser>
        <c:dLbls/>
        <c:marker val="1"/>
        <c:axId val="74756096"/>
        <c:axId val="74757632"/>
      </c:lineChart>
      <c:catAx>
        <c:axId val="74756096"/>
        <c:scaling>
          <c:orientation val="minMax"/>
        </c:scaling>
        <c:axPos val="b"/>
        <c:tickLblPos val="nextTo"/>
        <c:crossAx val="74757632"/>
        <c:crosses val="autoZero"/>
        <c:auto val="1"/>
        <c:lblAlgn val="ctr"/>
        <c:lblOffset val="100"/>
      </c:catAx>
      <c:valAx>
        <c:axId val="74757632"/>
        <c:scaling>
          <c:orientation val="minMax"/>
        </c:scaling>
        <c:axPos val="l"/>
        <c:majorGridlines/>
        <c:numFmt formatCode="General" sourceLinked="1"/>
        <c:tickLblPos val="nextTo"/>
        <c:crossAx val="747560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624F6F0-9615-48E5-9965-0AE8FA6CF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501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4818A2-DA67-4371-AC5D-85986F0EB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4A19EC-283F-4AE4-804F-4E7534DBDB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3101D7-4150-42B5-984C-B55C564B99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DDF648-73E1-42A4-B840-FFBCE53FF9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B91EE-6220-4C5C-9D84-2EF2229305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1BB07-2498-4CB4-AC6D-C02351D0D3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FE2416-E2D3-4545-9BB8-4030219399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89EBA-C282-431E-8FD6-9741BA4684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68D54D-4EE0-4729-976B-129742ABE6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5293C0-F3DC-4ACC-9677-95835D4D81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BFEADA-20FB-4B41-A840-DD27A4B5AB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19EE92-443A-4005-B99B-2AD044A63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050EB8A-61A0-4C3B-A037-C9CF03A2EAB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odeislandhospital.org/oth/Page.asp?PageID=OTH00002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772400" cy="1920875"/>
          </a:xfrm>
        </p:spPr>
        <p:txBody>
          <a:bodyPr/>
          <a:lstStyle/>
          <a:p>
            <a:r>
              <a:rPr lang="en-US" sz="4000" dirty="0" smtClean="0"/>
              <a:t>Development of a Brief, Values-Based Online Adjunctive Intervention for Depression and Anxiety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Kristy L. </a:t>
            </a:r>
            <a:r>
              <a:rPr lang="en-US" sz="2400" dirty="0" err="1" smtClean="0"/>
              <a:t>Dalrymple</a:t>
            </a:r>
            <a:r>
              <a:rPr lang="en-US" sz="2400" dirty="0" smtClean="0"/>
              <a:t>, Ph.D.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Michael Levin, Ph.D., &amp; Jack </a:t>
            </a:r>
            <a:r>
              <a:rPr lang="en-US" sz="2400" dirty="0" err="1" smtClean="0"/>
              <a:t>Haeger</a:t>
            </a:r>
            <a:r>
              <a:rPr lang="en-US" sz="2400" dirty="0" smtClean="0"/>
              <a:t>, B.A.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Emily Walsh, B.A., &amp; Lia Rosenstein, B.A.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Brandon A. Gaudiano, Ph.D.</a:t>
            </a: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Association for Contextual Behavioral Science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Seattle, June 2016</a:t>
            </a:r>
          </a:p>
          <a:p>
            <a:pPr algn="l">
              <a:lnSpc>
                <a:spcPct val="80000"/>
              </a:lnSpc>
            </a:pPr>
            <a:endParaRPr lang="en-US" sz="1600" dirty="0" smtClean="0"/>
          </a:p>
          <a:p>
            <a:pPr algn="l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6" name="Picture 10" descr="3C_Me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2590800" cy="68579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53" name="Picture 5" descr="Rhode Island Hospital - A Lifespan Partn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8600"/>
            <a:ext cx="28194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Program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Interactive Exercises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4567" t="19475" r="25607" b="5024"/>
          <a:stretch/>
        </p:blipFill>
        <p:spPr bwMode="auto">
          <a:xfrm>
            <a:off x="1295400" y="914400"/>
            <a:ext cx="6705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Real-Time Feedback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4567" t="21109" r="25491" b="13741"/>
          <a:stretch/>
        </p:blipFill>
        <p:spPr bwMode="auto">
          <a:xfrm>
            <a:off x="1295400" y="990600"/>
            <a:ext cx="6553200" cy="56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Printable Summary Sheet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4393" t="19743" r="27110" b="7247"/>
          <a:stretch/>
        </p:blipFill>
        <p:spPr bwMode="auto">
          <a:xfrm>
            <a:off x="1143000" y="914400"/>
            <a:ext cx="7025375" cy="578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case examples used throughout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FAQ section at the end of each session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Suggested homework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Review of prior session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Session 1: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“Clarifying Your Values”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Introduction/rationale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Defining values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Initial values clarification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Sample Exercise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5087" t="20186" r="26243" b="4668"/>
          <a:stretch/>
        </p:blipFill>
        <p:spPr bwMode="auto">
          <a:xfrm>
            <a:off x="1371600" y="1066800"/>
            <a:ext cx="6736433" cy="568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Session 2: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“Exploring Your Values”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Further define values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Link values to goals and actions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Set values-based goals (SMART goals)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Session 3: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“Engaging Your Values”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Create list of values-based activities</a:t>
            </a:r>
          </a:p>
          <a:p>
            <a:endParaRPr lang="en-US" dirty="0" smtClean="0"/>
          </a:p>
          <a:p>
            <a:r>
              <a:rPr lang="en-US" dirty="0" smtClean="0"/>
              <a:t>Identify &amp; address barriers to values-based actions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Identify values linked to behaviors participants already engage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Sample Metaphor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5260" t="19565" r="26358" b="5024"/>
          <a:stretch/>
        </p:blipFill>
        <p:spPr bwMode="auto">
          <a:xfrm>
            <a:off x="1066800" y="914400"/>
            <a:ext cx="7014806" cy="577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study was funded in part by a grant from the National Institute of Mental Health (K23MH085730; PI: Dalrymple)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Session 4: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“Building a Valued Life”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Make commitments to values</a:t>
            </a:r>
          </a:p>
          <a:p>
            <a:endParaRPr lang="en-US" dirty="0" smtClean="0"/>
          </a:p>
          <a:p>
            <a:r>
              <a:rPr lang="en-US" dirty="0" smtClean="0"/>
              <a:t>Establish patterns that support values</a:t>
            </a:r>
          </a:p>
          <a:p>
            <a:endParaRPr lang="en-US" dirty="0" smtClean="0"/>
          </a:p>
          <a:p>
            <a:r>
              <a:rPr lang="en-US" dirty="0" smtClean="0"/>
              <a:t>Review of the program/wrap-up</a:t>
            </a:r>
          </a:p>
          <a:p>
            <a:endParaRPr lang="en-US" dirty="0" smtClean="0"/>
          </a:p>
          <a:p>
            <a:r>
              <a:rPr lang="en-US" dirty="0" smtClean="0"/>
              <a:t>Additional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Sample Exercise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4509" t="20186" r="26474" b="7959"/>
          <a:stretch/>
        </p:blipFill>
        <p:spPr bwMode="auto">
          <a:xfrm>
            <a:off x="1066800" y="914400"/>
            <a:ext cx="6875619" cy="585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Inclusion criteria: </a:t>
            </a:r>
          </a:p>
          <a:p>
            <a:pPr lvl="1"/>
            <a:r>
              <a:rPr lang="en-US" dirty="0" smtClean="0"/>
              <a:t>Being treated at outpatient or </a:t>
            </a:r>
            <a:r>
              <a:rPr lang="en-US" dirty="0"/>
              <a:t>partial hospital practices at Rhode Island Hospital</a:t>
            </a:r>
          </a:p>
          <a:p>
            <a:pPr lvl="1"/>
            <a:r>
              <a:rPr lang="en-US" dirty="0"/>
              <a:t>Initially </a:t>
            </a:r>
            <a:r>
              <a:rPr lang="en-US" dirty="0" smtClean="0"/>
              <a:t>referred by </a:t>
            </a:r>
            <a:r>
              <a:rPr lang="en-US" dirty="0"/>
              <a:t>treating provider</a:t>
            </a:r>
          </a:p>
          <a:p>
            <a:pPr lvl="1"/>
            <a:r>
              <a:rPr lang="en-US" dirty="0" smtClean="0"/>
              <a:t>Chart diagnosis of depressive or anxiety disorder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Exclusion criteria: </a:t>
            </a:r>
          </a:p>
          <a:p>
            <a:pPr lvl="1"/>
            <a:r>
              <a:rPr lang="en-US" dirty="0" smtClean="0"/>
              <a:t>bipolar disorder, psychosis, active SI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3760114"/>
              </p:ext>
            </p:extLst>
          </p:nvPr>
        </p:nvGraphicFramePr>
        <p:xfrm>
          <a:off x="152400" y="1219205"/>
          <a:ext cx="8839200" cy="536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537113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Each Session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Post-Treatment</a:t>
                      </a:r>
                      <a:endParaRPr lang="en-US" dirty="0"/>
                    </a:p>
                  </a:txBody>
                  <a:tcPr/>
                </a:tc>
              </a:tr>
              <a:tr h="537113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152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Depression</a:t>
                      </a:r>
                    </a:p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(CUDOS)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6152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Anxiety</a:t>
                      </a:r>
                    </a:p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(CUXOS)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61740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Psychol. Flexibility</a:t>
                      </a:r>
                    </a:p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(AAQ-II)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6152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Values</a:t>
                      </a:r>
                    </a:p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(Valuing Quest.)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5644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Program Satisfaction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3711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ACT Session-by-Session Diary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37113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 Feedback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adults (mean age=38)</a:t>
            </a:r>
          </a:p>
          <a:p>
            <a:r>
              <a:rPr lang="en-US" dirty="0" smtClean="0"/>
              <a:t>Female (71%), White (100%)</a:t>
            </a:r>
          </a:p>
          <a:p>
            <a:r>
              <a:rPr lang="en-US" dirty="0" smtClean="0"/>
              <a:t>Unemployed/on disability (64%)</a:t>
            </a:r>
          </a:p>
          <a:p>
            <a:r>
              <a:rPr lang="en-US" dirty="0" smtClean="0"/>
              <a:t>36% HS degree/43% graduated college</a:t>
            </a:r>
          </a:p>
          <a:p>
            <a:r>
              <a:rPr lang="en-US" dirty="0" smtClean="0"/>
              <a:t>76% depression as primary</a:t>
            </a:r>
          </a:p>
          <a:p>
            <a:pPr lvl="1"/>
            <a:r>
              <a:rPr lang="en-US" dirty="0" smtClean="0"/>
              <a:t>PTSD, GAD, OCD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User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Participant </a:t>
            </a:r>
            <a:r>
              <a:rPr lang="en-US" sz="4000" dirty="0" smtClean="0"/>
              <a:t>Flow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3048000" y="914400"/>
            <a:ext cx="2438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Enrolled</a:t>
            </a:r>
          </a:p>
          <a:p>
            <a:pPr algn="ctr"/>
            <a:r>
              <a:rPr lang="en-US" dirty="0" smtClean="0"/>
              <a:t>N=16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4038600" y="16764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2057400"/>
            <a:ext cx="228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 Assessment</a:t>
            </a:r>
          </a:p>
          <a:p>
            <a:pPr algn="ctr"/>
            <a:r>
              <a:rPr lang="en-US" dirty="0" smtClean="0"/>
              <a:t>N=14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038600" y="29718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00400" y="3352800"/>
            <a:ext cx="2209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Session 1</a:t>
            </a:r>
          </a:p>
          <a:p>
            <a:pPr algn="ctr"/>
            <a:r>
              <a:rPr lang="en-US" dirty="0" smtClean="0"/>
              <a:t>N=10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038600" y="41148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4495800"/>
            <a:ext cx="2057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Sessions 2 &amp; 3</a:t>
            </a:r>
          </a:p>
          <a:p>
            <a:pPr algn="ctr"/>
            <a:r>
              <a:rPr lang="en-US" dirty="0" smtClean="0"/>
              <a:t>N=8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038600" y="54102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57912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Session 4 &amp; Post Assessment</a:t>
            </a:r>
          </a:p>
          <a:p>
            <a:pPr algn="ctr"/>
            <a:r>
              <a:rPr lang="en-US" dirty="0" smtClean="0"/>
              <a:t>N=7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Completion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1988170"/>
              </p:ext>
            </p:extLst>
          </p:nvPr>
        </p:nvGraphicFramePr>
        <p:xfrm>
          <a:off x="304800" y="1600200"/>
          <a:ext cx="8534401" cy="434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362200"/>
                <a:gridCol w="2209800"/>
                <a:gridCol w="1676400"/>
                <a:gridCol w="1371601"/>
              </a:tblGrid>
              <a:tr h="1309255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Time (min)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Range (min)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Days Between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Days</a:t>
                      </a:r>
                      <a:r>
                        <a:rPr lang="en-US" baseline="0" dirty="0" smtClean="0"/>
                        <a:t> Range</a:t>
                      </a:r>
                      <a:endParaRPr lang="en-US" dirty="0"/>
                    </a:p>
                  </a:txBody>
                  <a:tcPr/>
                </a:tc>
              </a:tr>
              <a:tr h="758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58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5-37</a:t>
                      </a:r>
                      <a:endParaRPr lang="en-US" dirty="0"/>
                    </a:p>
                  </a:txBody>
                  <a:tcPr/>
                </a:tc>
              </a:tr>
              <a:tr h="758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9-35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7-14</a:t>
                      </a:r>
                      <a:endParaRPr lang="en-US" dirty="0"/>
                    </a:p>
                  </a:txBody>
                  <a:tcPr/>
                </a:tc>
              </a:tr>
              <a:tr h="758536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(14)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Face-To-Face Therapy is </a:t>
            </a:r>
            <a:r>
              <a:rPr lang="en-US" dirty="0" smtClean="0">
                <a:solidFill>
                  <a:schemeClr val="tx1"/>
                </a:solidFill>
              </a:rPr>
              <a:t>Optimal</a:t>
            </a:r>
            <a:r>
              <a:rPr lang="en-US" dirty="0" smtClean="0"/>
              <a:t> But….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Barriers exist to frequency/consistency of attendance: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Time commitment</a:t>
            </a:r>
          </a:p>
          <a:p>
            <a:pPr lvl="1"/>
            <a:r>
              <a:rPr lang="en-US" dirty="0" smtClean="0"/>
              <a:t>Transportation issues</a:t>
            </a:r>
          </a:p>
          <a:p>
            <a:pPr lvl="1"/>
            <a:r>
              <a:rPr lang="en-US" dirty="0"/>
              <a:t>Scheduling conflicts (client and/or therapist)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Program Satisfaction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Qualitative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most important thing you learned?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Valuing</a:t>
            </a:r>
          </a:p>
          <a:p>
            <a:pPr lvl="1"/>
            <a:r>
              <a:rPr lang="en-US" i="1" dirty="0" smtClean="0"/>
              <a:t>“Committing to living according to your values despite uncomfortable thoughts and feelings”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Skills</a:t>
            </a:r>
          </a:p>
          <a:p>
            <a:pPr lvl="1"/>
            <a:r>
              <a:rPr lang="en-US" i="1" dirty="0" smtClean="0"/>
              <a:t>“Taking smaller steps rather than huge leaps”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Acceptance/Mindfulness</a:t>
            </a:r>
          </a:p>
          <a:p>
            <a:pPr lvl="1"/>
            <a:r>
              <a:rPr lang="en-US" i="1" dirty="0" smtClean="0"/>
              <a:t>“Looking at thoughts from perspective they are always going to be there, and ACT is about accepting thoughts”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did you like most?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029200"/>
          </a:xfrm>
        </p:spPr>
        <p:txBody>
          <a:bodyPr/>
          <a:lstStyle/>
          <a:p>
            <a:r>
              <a:rPr lang="en-US" dirty="0" smtClean="0"/>
              <a:t>Self-reflection</a:t>
            </a:r>
          </a:p>
          <a:p>
            <a:pPr lvl="1"/>
            <a:r>
              <a:rPr lang="en-US" i="1" dirty="0" smtClean="0"/>
              <a:t>“Opened my eyes and mind to new ways”</a:t>
            </a:r>
          </a:p>
          <a:p>
            <a:endParaRPr lang="en-US" dirty="0" smtClean="0"/>
          </a:p>
          <a:p>
            <a:r>
              <a:rPr lang="en-US" dirty="0" smtClean="0"/>
              <a:t>Committed action</a:t>
            </a:r>
          </a:p>
          <a:p>
            <a:pPr lvl="1"/>
            <a:r>
              <a:rPr lang="en-US" i="1" dirty="0" smtClean="0"/>
              <a:t>“Making a commitment to myself and others”</a:t>
            </a:r>
          </a:p>
          <a:p>
            <a:endParaRPr lang="en-US" dirty="0" smtClean="0"/>
          </a:p>
          <a:p>
            <a:r>
              <a:rPr lang="en-US" dirty="0" smtClean="0"/>
              <a:t>Program Features:</a:t>
            </a:r>
          </a:p>
          <a:p>
            <a:pPr lvl="1"/>
            <a:r>
              <a:rPr lang="en-US" i="1" dirty="0" smtClean="0"/>
              <a:t>“Use of different types of media to get the message across”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like least?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</a:t>
            </a:r>
          </a:p>
          <a:p>
            <a:pPr lvl="1"/>
            <a:r>
              <a:rPr lang="en-US" i="1" dirty="0" smtClean="0"/>
              <a:t>“A lot of reading”</a:t>
            </a:r>
          </a:p>
          <a:p>
            <a:endParaRPr lang="en-US" dirty="0" smtClean="0"/>
          </a:p>
          <a:p>
            <a:r>
              <a:rPr lang="en-US" dirty="0" smtClean="0"/>
              <a:t>Format/Delivery</a:t>
            </a:r>
          </a:p>
          <a:p>
            <a:pPr lvl="1"/>
            <a:r>
              <a:rPr lang="en-US" i="1" dirty="0" smtClean="0"/>
              <a:t>“Nothing replaces face to face therapy but I still can see this used as a tool”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in smaller portions/segments</a:t>
            </a:r>
          </a:p>
          <a:p>
            <a:endParaRPr lang="en-US" dirty="0" smtClean="0"/>
          </a:p>
          <a:p>
            <a:r>
              <a:rPr lang="en-US" dirty="0" smtClean="0"/>
              <a:t>Include lesson on self-compassion</a:t>
            </a:r>
          </a:p>
          <a:p>
            <a:endParaRPr lang="en-US" dirty="0" smtClean="0"/>
          </a:p>
          <a:p>
            <a:r>
              <a:rPr lang="en-US" dirty="0" smtClean="0"/>
              <a:t>Practice brief mindfulness exercise at start of each session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Comments from Drop 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After completing Session 1</a:t>
            </a:r>
          </a:p>
          <a:p>
            <a:endParaRPr lang="en-US" dirty="0" smtClean="0"/>
          </a:p>
          <a:p>
            <a:r>
              <a:rPr lang="en-US" dirty="0" smtClean="0"/>
              <a:t>Liked least:</a:t>
            </a:r>
          </a:p>
          <a:p>
            <a:pPr lvl="1"/>
            <a:r>
              <a:rPr lang="en-US" i="1" dirty="0" smtClean="0"/>
              <a:t>“Figuring out my values and what is important to me is a tough subject for me, it’s hard for me to pinpoint those and reflect on how I’m going to work towards them at the same time”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Quantitative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and Anxiety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9407940"/>
              </p:ext>
            </p:extLst>
          </p:nvPr>
        </p:nvGraphicFramePr>
        <p:xfrm>
          <a:off x="152400" y="1143000"/>
          <a:ext cx="8763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Online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Cost-effective</a:t>
            </a:r>
          </a:p>
          <a:p>
            <a:r>
              <a:rPr lang="en-US" dirty="0" smtClean="0"/>
              <a:t>Self-paced</a:t>
            </a:r>
          </a:p>
          <a:p>
            <a:r>
              <a:rPr lang="en-US" dirty="0" smtClean="0"/>
              <a:t>In-home opportunities for skill acquisition &amp; transfer of learning</a:t>
            </a:r>
          </a:p>
          <a:p>
            <a:r>
              <a:rPr lang="en-US" dirty="0" smtClean="0"/>
              <a:t>Can serve as a bridge between treatments or extend in-person sessions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Flexibility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18951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2 outliers – both from outpatient site</a:t>
            </a:r>
          </a:p>
          <a:p>
            <a:endParaRPr lang="en-US" sz="1200" dirty="0" smtClean="0"/>
          </a:p>
          <a:p>
            <a:r>
              <a:rPr lang="en-US" dirty="0" smtClean="0"/>
              <a:t>Completed sessions ~1x/week, 1x/month</a:t>
            </a:r>
          </a:p>
          <a:p>
            <a:endParaRPr lang="en-US" sz="1200" dirty="0" smtClean="0"/>
          </a:p>
          <a:p>
            <a:r>
              <a:rPr lang="en-US" dirty="0" smtClean="0"/>
              <a:t>Depression/anxiety worsened from pre-post</a:t>
            </a:r>
          </a:p>
          <a:p>
            <a:endParaRPr lang="en-US" sz="1200" dirty="0" smtClean="0"/>
          </a:p>
          <a:p>
            <a:r>
              <a:rPr lang="en-US" dirty="0" smtClean="0"/>
              <a:t>Qualitative comments:</a:t>
            </a:r>
          </a:p>
          <a:p>
            <a:pPr lvl="1"/>
            <a:r>
              <a:rPr lang="en-US" i="1" dirty="0" smtClean="0"/>
              <a:t>“I learned something about myself that I did not know”</a:t>
            </a:r>
          </a:p>
          <a:p>
            <a:pPr lvl="1"/>
            <a:r>
              <a:rPr lang="en-US" i="1" dirty="0" smtClean="0"/>
              <a:t>“Very enlightening….it opened my eyes and mind to new ways to listen to my body and value myself”</a:t>
            </a:r>
            <a:endParaRPr lang="en-US" dirty="0" smtClean="0"/>
          </a:p>
          <a:p>
            <a:pPr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Depression (CUDOS) By Site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(lower = better)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87362"/>
          </a:xfrm>
        </p:spPr>
        <p:txBody>
          <a:bodyPr/>
          <a:lstStyle/>
          <a:p>
            <a:r>
              <a:rPr lang="en-US" dirty="0" smtClean="0"/>
              <a:t>Outpatient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487362"/>
          </a:xfrm>
        </p:spPr>
        <p:txBody>
          <a:bodyPr/>
          <a:lstStyle/>
          <a:p>
            <a:r>
              <a:rPr lang="en-US" dirty="0" smtClean="0"/>
              <a:t>PHP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04985373"/>
              </p:ext>
            </p:extLst>
          </p:nvPr>
        </p:nvGraphicFramePr>
        <p:xfrm>
          <a:off x="0" y="1905000"/>
          <a:ext cx="4497388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50822669"/>
              </p:ext>
            </p:extLst>
          </p:nvPr>
        </p:nvGraphicFramePr>
        <p:xfrm>
          <a:off x="4645025" y="1905000"/>
          <a:ext cx="449897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329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Values (VQ Total) By Site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(higher = better)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/>
          <a:lstStyle/>
          <a:p>
            <a:r>
              <a:rPr lang="en-US" dirty="0" smtClean="0"/>
              <a:t>Outpatient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/>
          <a:lstStyle/>
          <a:p>
            <a:r>
              <a:rPr lang="en-US" dirty="0" smtClean="0"/>
              <a:t>PHP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3414923"/>
              </p:ext>
            </p:extLst>
          </p:nvPr>
        </p:nvGraphicFramePr>
        <p:xfrm>
          <a:off x="0" y="1752600"/>
          <a:ext cx="4497388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32418965"/>
              </p:ext>
            </p:extLst>
          </p:nvPr>
        </p:nvGraphicFramePr>
        <p:xfrm>
          <a:off x="4645025" y="1752600"/>
          <a:ext cx="449897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Psychol. Flexibility (AAQ-II) By Site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(lower = better)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4040188" cy="639762"/>
          </a:xfrm>
        </p:spPr>
        <p:txBody>
          <a:bodyPr/>
          <a:lstStyle/>
          <a:p>
            <a:r>
              <a:rPr lang="en-US" dirty="0" smtClean="0"/>
              <a:t>Outpatient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/>
          <a:lstStyle/>
          <a:p>
            <a:r>
              <a:rPr lang="en-US" dirty="0" smtClean="0"/>
              <a:t>PHP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41979190"/>
              </p:ext>
            </p:extLst>
          </p:nvPr>
        </p:nvGraphicFramePr>
        <p:xfrm>
          <a:off x="0" y="1752600"/>
          <a:ext cx="449738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554847734"/>
              </p:ext>
            </p:extLst>
          </p:nvPr>
        </p:nvGraphicFramePr>
        <p:xfrm>
          <a:off x="4645025" y="1752600"/>
          <a:ext cx="449897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Session Values Clarity By Site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(higher = better)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/>
          <a:lstStyle/>
          <a:p>
            <a:r>
              <a:rPr lang="en-US" dirty="0" smtClean="0"/>
              <a:t>Outpatient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39762"/>
          </a:xfrm>
        </p:spPr>
        <p:txBody>
          <a:bodyPr/>
          <a:lstStyle/>
          <a:p>
            <a:r>
              <a:rPr lang="en-US" dirty="0" smtClean="0"/>
              <a:t>PHP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893205898"/>
              </p:ext>
            </p:extLst>
          </p:nvPr>
        </p:nvGraphicFramePr>
        <p:xfrm>
          <a:off x="0" y="1676400"/>
          <a:ext cx="449738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787080407"/>
              </p:ext>
            </p:extLst>
          </p:nvPr>
        </p:nvGraphicFramePr>
        <p:xfrm>
          <a:off x="4645025" y="1676400"/>
          <a:ext cx="449897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Session Life Satisfaction By Site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(higher = better)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/>
              <a:t>Outpatient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/>
          <a:lstStyle/>
          <a:p>
            <a:r>
              <a:rPr lang="en-US" dirty="0" smtClean="0"/>
              <a:t>PHP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74851068"/>
              </p:ext>
            </p:extLst>
          </p:nvPr>
        </p:nvGraphicFramePr>
        <p:xfrm>
          <a:off x="0" y="1828800"/>
          <a:ext cx="449738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764771557"/>
              </p:ext>
            </p:extLst>
          </p:nvPr>
        </p:nvGraphicFramePr>
        <p:xfrm>
          <a:off x="4645025" y="1828800"/>
          <a:ext cx="449897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High satisfaction</a:t>
            </a:r>
          </a:p>
          <a:p>
            <a:pPr lvl="1"/>
            <a:r>
              <a:rPr lang="en-US" u="sng" dirty="0" smtClean="0"/>
              <a:t>&gt;</a:t>
            </a:r>
            <a:r>
              <a:rPr lang="en-US" dirty="0" smtClean="0"/>
              <a:t>85% agreed on all items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Feasible to complete</a:t>
            </a:r>
          </a:p>
          <a:p>
            <a:endParaRPr lang="en-US" dirty="0" smtClean="0"/>
          </a:p>
          <a:p>
            <a:r>
              <a:rPr lang="en-US" dirty="0" smtClean="0"/>
              <a:t>Decent retention rate (~50%)</a:t>
            </a:r>
          </a:p>
          <a:p>
            <a:pPr lvl="1"/>
            <a:r>
              <a:rPr lang="en-US" dirty="0" smtClean="0"/>
              <a:t>Given unguided format</a:t>
            </a:r>
          </a:p>
          <a:p>
            <a:pPr lvl="1"/>
            <a:r>
              <a:rPr lang="en-US" dirty="0" smtClean="0"/>
              <a:t>Comparable to other studies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Trends in valuing, life satisfaction, psychological flexibility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Reduce length</a:t>
            </a:r>
          </a:p>
          <a:p>
            <a:pPr lvl="1"/>
            <a:r>
              <a:rPr lang="en-US" dirty="0" smtClean="0"/>
              <a:t>Goal: &lt;30 minutes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ncrease multi-media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Shorten duration between sessions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 other topics/modules</a:t>
            </a:r>
          </a:p>
          <a:p>
            <a:pPr lvl="1"/>
            <a:r>
              <a:rPr lang="en-US" dirty="0" smtClean="0"/>
              <a:t>Self-compassion, mindfulness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Small sample size</a:t>
            </a:r>
          </a:p>
          <a:p>
            <a:r>
              <a:rPr lang="en-US" dirty="0" smtClean="0"/>
              <a:t>May not generalize to other samples</a:t>
            </a:r>
          </a:p>
          <a:p>
            <a:r>
              <a:rPr lang="en-US" dirty="0" smtClean="0"/>
              <a:t>Open trial</a:t>
            </a:r>
          </a:p>
          <a:p>
            <a:r>
              <a:rPr lang="en-US" dirty="0" smtClean="0"/>
              <a:t>Most feedback from completers only</a:t>
            </a:r>
          </a:p>
          <a:p>
            <a:r>
              <a:rPr lang="en-US" dirty="0" smtClean="0"/>
              <a:t>Site differences (outpatient vs. PHP)</a:t>
            </a:r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Internet-Based Interventions for Depression/Anxiety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Majority of studies on I-CBT (second </a:t>
            </a:r>
            <a:r>
              <a:rPr lang="en-US" dirty="0"/>
              <a:t>wave)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I-CBT efficacious for depression and anxiety</a:t>
            </a:r>
          </a:p>
          <a:p>
            <a:endParaRPr lang="en-US" dirty="0" smtClean="0"/>
          </a:p>
          <a:p>
            <a:r>
              <a:rPr lang="en-US" dirty="0" smtClean="0"/>
              <a:t>But, depends on therapist guided vs unguided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200" dirty="0" smtClean="0"/>
              <a:t>(Richards &amp; Richardson, 2012)</a:t>
            </a:r>
          </a:p>
          <a:p>
            <a:pPr lvl="1"/>
            <a:r>
              <a:rPr lang="en-US" sz="2700" dirty="0" smtClean="0"/>
              <a:t>Effect size: guided = </a:t>
            </a:r>
            <a:r>
              <a:rPr lang="en-US" sz="2700" dirty="0"/>
              <a:t>0.78 </a:t>
            </a:r>
            <a:r>
              <a:rPr lang="en-US" sz="2700" dirty="0" smtClean="0"/>
              <a:t>vs</a:t>
            </a:r>
            <a:r>
              <a:rPr lang="en-US" sz="2700" dirty="0"/>
              <a:t> </a:t>
            </a:r>
            <a:r>
              <a:rPr lang="en-US" sz="2700" dirty="0" smtClean="0"/>
              <a:t>unguided = 0.36</a:t>
            </a:r>
          </a:p>
          <a:p>
            <a:pPr lvl="1"/>
            <a:r>
              <a:rPr lang="en-US" sz="2700" dirty="0" smtClean="0"/>
              <a:t>Dropout rate: guided = 28% vs unguided = 74%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Make modifications based on feedback and re-test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Test specifically as bridge between partial hospitalization and outpatient care</a:t>
            </a:r>
          </a:p>
          <a:p>
            <a:pPr lvl="1"/>
            <a:r>
              <a:rPr lang="en-US" i="1" dirty="0" smtClean="0"/>
              <a:t>“I </a:t>
            </a:r>
            <a:r>
              <a:rPr lang="en-US" i="1" dirty="0"/>
              <a:t>found this particularly helpful as a continuance after being discharged from partial hospital”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Deliver via mobile phone app (instead of PC based)</a:t>
            </a:r>
          </a:p>
          <a:p>
            <a:endParaRPr lang="en-US" dirty="0" smtClean="0"/>
          </a:p>
          <a:p>
            <a:r>
              <a:rPr lang="en-US" dirty="0" smtClean="0"/>
              <a:t>Link with online measurement-based care and electronic medical records to integrate with other treatment</a:t>
            </a:r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Internet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 areas: </a:t>
            </a:r>
          </a:p>
          <a:p>
            <a:pPr lvl="1"/>
            <a:r>
              <a:rPr lang="en-US" dirty="0" smtClean="0"/>
              <a:t>depression, smoking cessation, tinnitus, chronic pain, college undergraduate performance, bariatric surgery patients</a:t>
            </a:r>
          </a:p>
          <a:p>
            <a:endParaRPr lang="en-US" dirty="0" smtClean="0"/>
          </a:p>
          <a:p>
            <a:r>
              <a:rPr lang="en-US" dirty="0" smtClean="0"/>
              <a:t>Significant reductions in depression symptoms and stress</a:t>
            </a:r>
          </a:p>
          <a:p>
            <a:endParaRPr lang="en-US" dirty="0" smtClean="0"/>
          </a:p>
          <a:p>
            <a:r>
              <a:rPr lang="en-US" dirty="0" smtClean="0"/>
              <a:t>High acceptability and good adherence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develop a brief online self-help program:</a:t>
            </a:r>
          </a:p>
          <a:p>
            <a:pPr lvl="1"/>
            <a:r>
              <a:rPr lang="en-US" dirty="0" smtClean="0"/>
              <a:t>Adjunct to treatment as usual in a psychiatric setting</a:t>
            </a:r>
          </a:p>
          <a:p>
            <a:pPr lvl="1"/>
            <a:r>
              <a:rPr lang="en-US" dirty="0" err="1" smtClean="0"/>
              <a:t>Transdiagnostic</a:t>
            </a:r>
            <a:r>
              <a:rPr lang="en-US" dirty="0" smtClean="0"/>
              <a:t> (depression and/or anxiety)</a:t>
            </a:r>
          </a:p>
          <a:p>
            <a:pPr lvl="1"/>
            <a:r>
              <a:rPr lang="en-US" dirty="0" smtClean="0"/>
              <a:t>Focus on a single ACT core process--Values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Examine preliminary feasibility/acceptability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Valued Living Program: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sessions, 30-60 minutes each</a:t>
            </a:r>
          </a:p>
          <a:p>
            <a:r>
              <a:rPr lang="en-US" dirty="0" smtClean="0"/>
              <a:t>Suggested time frame: 1 session every four days</a:t>
            </a:r>
          </a:p>
          <a:p>
            <a:r>
              <a:rPr lang="en-US" dirty="0" smtClean="0"/>
              <a:t>Qualtrics.com online platform </a:t>
            </a:r>
          </a:p>
          <a:p>
            <a:pPr lvl="1"/>
            <a:r>
              <a:rPr lang="en-US" dirty="0" smtClean="0"/>
              <a:t>User-friendly</a:t>
            </a:r>
          </a:p>
          <a:p>
            <a:pPr lvl="1"/>
            <a:r>
              <a:rPr lang="en-US" dirty="0" smtClean="0"/>
              <a:t>Encrypted, HIPAA-compliant</a:t>
            </a:r>
          </a:p>
          <a:p>
            <a:pPr lvl="1"/>
            <a:r>
              <a:rPr lang="en-US" dirty="0" smtClean="0"/>
              <a:t>Easily programmable and modifiable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8786" y="5029200"/>
            <a:ext cx="3048000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Program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personal values</a:t>
            </a:r>
          </a:p>
          <a:p>
            <a:r>
              <a:rPr lang="en-US" dirty="0" smtClean="0"/>
              <a:t>Increase awareness of values in daily activities</a:t>
            </a:r>
          </a:p>
          <a:p>
            <a:r>
              <a:rPr lang="en-US" dirty="0" smtClean="0"/>
              <a:t>Increase engagement in values-based activities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732081" cy="248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6816</TotalTime>
  <Words>1058</Words>
  <Application>Microsoft Office PowerPoint</Application>
  <PresentationFormat>On-screen Show (4:3)</PresentationFormat>
  <Paragraphs>285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Stream</vt:lpstr>
      <vt:lpstr>Development of a Brief, Values-Based Online Adjunctive Intervention for Depression and Anxiety</vt:lpstr>
      <vt:lpstr>Disclosures</vt:lpstr>
      <vt:lpstr>Face-To-Face Therapy is Optimal But….</vt:lpstr>
      <vt:lpstr>Benefits of Online Treatments</vt:lpstr>
      <vt:lpstr>Internet-Based Interventions for Depression/Anxiety</vt:lpstr>
      <vt:lpstr>ACT Internet Studies</vt:lpstr>
      <vt:lpstr>Study Aims</vt:lpstr>
      <vt:lpstr>The Valued Living Program: Design</vt:lpstr>
      <vt:lpstr>Overall Program Aims</vt:lpstr>
      <vt:lpstr>Program Features</vt:lpstr>
      <vt:lpstr>Interactive Exercises</vt:lpstr>
      <vt:lpstr>Real-Time Feedback</vt:lpstr>
      <vt:lpstr>Printable Summary Sheet</vt:lpstr>
      <vt:lpstr>Other Features</vt:lpstr>
      <vt:lpstr>Session 1:  “Clarifying Your Values”</vt:lpstr>
      <vt:lpstr>Sample Exercise</vt:lpstr>
      <vt:lpstr>Session 2:  “Exploring Your Values”</vt:lpstr>
      <vt:lpstr>Session 3:  “Engaging Your Values”</vt:lpstr>
      <vt:lpstr>Sample Metaphor</vt:lpstr>
      <vt:lpstr>Session 4: “Building a Valued Life”</vt:lpstr>
      <vt:lpstr>Sample Exercise</vt:lpstr>
      <vt:lpstr>Study Design</vt:lpstr>
      <vt:lpstr>Recruitment</vt:lpstr>
      <vt:lpstr>Assessment Schedule</vt:lpstr>
      <vt:lpstr>Preliminary Results</vt:lpstr>
      <vt:lpstr>Participants</vt:lpstr>
      <vt:lpstr>User Data</vt:lpstr>
      <vt:lpstr>Participant Flow</vt:lpstr>
      <vt:lpstr>Session Completion</vt:lpstr>
      <vt:lpstr>Program Satisfaction</vt:lpstr>
      <vt:lpstr>Qualitative Data</vt:lpstr>
      <vt:lpstr>What was the most important thing you learned?</vt:lpstr>
      <vt:lpstr>What did you like most?</vt:lpstr>
      <vt:lpstr>What did you like least?</vt:lpstr>
      <vt:lpstr>Suggestions?</vt:lpstr>
      <vt:lpstr>Comments from Drop Outs</vt:lpstr>
      <vt:lpstr>Quantitative Data</vt:lpstr>
      <vt:lpstr>Depression and Anxiety</vt:lpstr>
      <vt:lpstr>Valuing</vt:lpstr>
      <vt:lpstr>Psychological Flexibility</vt:lpstr>
      <vt:lpstr>Outliers</vt:lpstr>
      <vt:lpstr>Depression (CUDOS) By Site (lower = better)</vt:lpstr>
      <vt:lpstr>Values (VQ Total) By Site  (higher = better)</vt:lpstr>
      <vt:lpstr>Psychol. Flexibility (AAQ-II) By Site  (lower = better)</vt:lpstr>
      <vt:lpstr>Session Values Clarity By Site  (higher = better)</vt:lpstr>
      <vt:lpstr>Session Life Satisfaction By Site (higher = better)</vt:lpstr>
      <vt:lpstr>Discussion</vt:lpstr>
      <vt:lpstr>Lessons Learned</vt:lpstr>
      <vt:lpstr>Limitations</vt:lpstr>
      <vt:lpstr>Future Directions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Kristy Dalrymple</dc:creator>
  <cp:lastModifiedBy>kdalrymple</cp:lastModifiedBy>
  <cp:revision>526</cp:revision>
  <dcterms:created xsi:type="dcterms:W3CDTF">2009-06-28T11:22:29Z</dcterms:created>
  <dcterms:modified xsi:type="dcterms:W3CDTF">2016-06-23T15:41:26Z</dcterms:modified>
</cp:coreProperties>
</file>